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7" r:id="rId4"/>
    <p:sldId id="295" r:id="rId5"/>
    <p:sldId id="298" r:id="rId6"/>
    <p:sldId id="29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089"/>
    <a:srgbClr val="23795C"/>
    <a:srgbClr val="0F2672"/>
    <a:srgbClr val="343081"/>
    <a:srgbClr val="312C27"/>
    <a:srgbClr val="EA1D24"/>
    <a:srgbClr val="000000"/>
    <a:srgbClr val="385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0" i="0" u="none" strike="noStrike" baseline="0">
                <a:effectLst/>
              </a:rPr>
              <a:t>Principais temas sugeridos para revisão e implementação da PRSAC</a:t>
            </a:r>
            <a:endParaRPr lang="pt-BR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GRÁFICO!$A$12:$A$20</c:f>
              <c:strCache>
                <c:ptCount val="9"/>
                <c:pt idx="0">
                  <c:v>Mecanismos para identificação e análise dos riscos ESG nas operações</c:v>
                </c:pt>
                <c:pt idx="1">
                  <c:v>Métricas de análise relacionadas a redução de emissão dos GEE</c:v>
                </c:pt>
                <c:pt idx="2">
                  <c:v>Diretrizes ESG para o relacionamento com terceiros e monitoramento</c:v>
                </c:pt>
                <c:pt idx="3">
                  <c:v>Medidas para redução no consumo de água, como captação da água das chuvas</c:v>
                </c:pt>
                <c:pt idx="4">
                  <c:v>Produtos verdes e de incentivo ao uso de energia renovável</c:v>
                </c:pt>
                <c:pt idx="5">
                  <c:v>Eficiência energética para redução no consumo de energia - TI verde</c:v>
                </c:pt>
                <c:pt idx="6">
                  <c:v>Treinamentos de ESGC - aculturamento dos empregados das diretrizes da PRSAC</c:v>
                </c:pt>
                <c:pt idx="7">
                  <c:v>Processos mais digitais Vs redução no consumo de papel</c:v>
                </c:pt>
                <c:pt idx="8">
                  <c:v>Energia limpa nas unidades do Banco - Meta para redução das emissões de GEE</c:v>
                </c:pt>
              </c:strCache>
            </c:strRef>
          </c:cat>
          <c:val>
            <c:numRef>
              <c:f>GRÁFICO!$B$12:$B$20</c:f>
            </c:numRef>
          </c:val>
        </c:ser>
        <c:ser>
          <c:idx val="1"/>
          <c:order val="1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GRÁFICO!$A$12:$A$20</c:f>
              <c:strCache>
                <c:ptCount val="9"/>
                <c:pt idx="0">
                  <c:v>Mecanismos para identificação e análise dos riscos ESG nas operações</c:v>
                </c:pt>
                <c:pt idx="1">
                  <c:v>Métricas de análise relacionadas a redução de emissão dos GEE</c:v>
                </c:pt>
                <c:pt idx="2">
                  <c:v>Diretrizes ESG para o relacionamento com terceiros e monitoramento</c:v>
                </c:pt>
                <c:pt idx="3">
                  <c:v>Medidas para redução no consumo de água, como captação da água das chuvas</c:v>
                </c:pt>
                <c:pt idx="4">
                  <c:v>Produtos verdes e de incentivo ao uso de energia renovável</c:v>
                </c:pt>
                <c:pt idx="5">
                  <c:v>Eficiência energética para redução no consumo de energia - TI verde</c:v>
                </c:pt>
                <c:pt idx="6">
                  <c:v>Treinamentos de ESGC - aculturamento dos empregados das diretrizes da PRSAC</c:v>
                </c:pt>
                <c:pt idx="7">
                  <c:v>Processos mais digitais Vs redução no consumo de papel</c:v>
                </c:pt>
                <c:pt idx="8">
                  <c:v>Energia limpa nas unidades do Banco - Meta para redução das emissões de GEE</c:v>
                </c:pt>
              </c:strCache>
            </c:strRef>
          </c:cat>
          <c:val>
            <c:numRef>
              <c:f>GRÁFICO!$C$12:$C$20</c:f>
              <c:numCache>
                <c:formatCode>0%</c:formatCode>
                <c:ptCount val="9"/>
                <c:pt idx="0">
                  <c:v>3.3333333333333333E-2</c:v>
                </c:pt>
                <c:pt idx="1">
                  <c:v>3.3333333333333333E-2</c:v>
                </c:pt>
                <c:pt idx="2">
                  <c:v>3.3333333333333333E-2</c:v>
                </c:pt>
                <c:pt idx="3">
                  <c:v>4.4444444444444446E-2</c:v>
                </c:pt>
                <c:pt idx="4">
                  <c:v>4.4444444444444446E-2</c:v>
                </c:pt>
                <c:pt idx="5">
                  <c:v>0.1111111111111111</c:v>
                </c:pt>
                <c:pt idx="6">
                  <c:v>0.12222222222222222</c:v>
                </c:pt>
                <c:pt idx="7">
                  <c:v>0.17777777777777778</c:v>
                </c:pt>
                <c:pt idx="8">
                  <c:v>0.23333333333333334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293376816"/>
        <c:axId val="-1293381712"/>
      </c:barChart>
      <c:catAx>
        <c:axId val="-129337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93381712"/>
        <c:crosses val="autoZero"/>
        <c:auto val="1"/>
        <c:lblAlgn val="ctr"/>
        <c:lblOffset val="100"/>
        <c:noMultiLvlLbl val="0"/>
      </c:catAx>
      <c:valAx>
        <c:axId val="-1293381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29337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1D9BC-FE13-43AE-BCF5-655D2DCD39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1E290B-3329-45A8-BC39-921FE79D5358}">
      <dgm:prSet phldrT="[Texto]" custT="1"/>
      <dgm:spPr/>
      <dgm:t>
        <a:bodyPr/>
        <a:lstStyle/>
        <a:p>
          <a:r>
            <a:rPr lang="pt-BR" sz="1400" dirty="0">
              <a:solidFill>
                <a:srgbClr val="343081"/>
              </a:solidFill>
            </a:rPr>
            <a:t>Diretoria de Controle, </a:t>
          </a:r>
        </a:p>
        <a:p>
          <a:r>
            <a:rPr lang="pt-BR" sz="1400" dirty="0">
              <a:solidFill>
                <a:srgbClr val="343081"/>
              </a:solidFill>
            </a:rPr>
            <a:t>Risco e RI</a:t>
          </a:r>
        </a:p>
      </dgm:t>
    </dgm:pt>
    <dgm:pt modelId="{F48A46E7-FBE2-496C-BDAA-8709DAC00E79}" type="parTrans" cxnId="{89D6A0B1-0C58-4D65-86F5-174EE01E01FF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E6121678-46D5-47D6-9153-8D10E7D7EE23}" type="sibTrans" cxnId="{89D6A0B1-0C58-4D65-86F5-174EE01E01FF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FF6679EF-593E-4B08-8EC3-2673830B8FCE}">
      <dgm:prSet phldrT="[Texto]" custT="1"/>
      <dgm:spPr/>
      <dgm:t>
        <a:bodyPr/>
        <a:lstStyle/>
        <a:p>
          <a:r>
            <a:rPr lang="pt-BR" sz="1200" dirty="0">
              <a:solidFill>
                <a:srgbClr val="343081"/>
              </a:solidFill>
            </a:rPr>
            <a:t>Superintendência de Gestão de Risco Financeiro </a:t>
          </a:r>
        </a:p>
      </dgm:t>
    </dgm:pt>
    <dgm:pt modelId="{859C8FE0-C2D1-4DC7-B7F9-77E42A01B688}" type="parTrans" cxnId="{015589AF-370A-4AA1-8C94-DA114EBE79DE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163D48AB-F32C-42DD-8D4E-0729A31EE0FD}" type="sibTrans" cxnId="{015589AF-370A-4AA1-8C94-DA114EBE79DE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0CA34163-05D0-4177-BF3D-A8972F0A507C}">
      <dgm:prSet phldrT="[Texto]" custT="1"/>
      <dgm:spPr/>
      <dgm:t>
        <a:bodyPr/>
        <a:lstStyle/>
        <a:p>
          <a:r>
            <a:rPr lang="pt-BR" sz="1200" dirty="0">
              <a:solidFill>
                <a:srgbClr val="343081"/>
              </a:solidFill>
            </a:rPr>
            <a:t>Gerência de Risco de Crédito Especializado</a:t>
          </a:r>
        </a:p>
      </dgm:t>
    </dgm:pt>
    <dgm:pt modelId="{922A21BD-4C6A-491A-85B6-1BA155C19029}" type="parTrans" cxnId="{D973DD35-D28B-4BBD-A234-5FA99EE6F932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6DFDFF12-9AD4-414E-95A5-70AF2FA6659D}" type="sibTrans" cxnId="{D973DD35-D28B-4BBD-A234-5FA99EE6F932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6E7F6B95-1106-432B-8AC0-B75AD4E1CC4D}">
      <dgm:prSet phldrT="[Texto]" custT="1"/>
      <dgm:spPr/>
      <dgm:t>
        <a:bodyPr/>
        <a:lstStyle/>
        <a:p>
          <a:r>
            <a:rPr lang="pt-BR" sz="1200" dirty="0">
              <a:solidFill>
                <a:srgbClr val="343081"/>
              </a:solidFill>
            </a:rPr>
            <a:t>Gerência de Risco de Crédito Pessoa Física</a:t>
          </a:r>
        </a:p>
      </dgm:t>
    </dgm:pt>
    <dgm:pt modelId="{D11A9983-0241-4C34-A11D-66AD11CA3BAE}" type="parTrans" cxnId="{7678086D-4949-4FC8-825E-77AB9B2E1E75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AC064349-11B6-49A9-81A0-A9ED7ECBE101}" type="sibTrans" cxnId="{7678086D-4949-4FC8-825E-77AB9B2E1E75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5A2F8602-5630-44F1-A3BE-54BD2EFE1014}">
      <dgm:prSet phldrT="[Texto]" custT="1"/>
      <dgm:spPr/>
      <dgm:t>
        <a:bodyPr/>
        <a:lstStyle/>
        <a:p>
          <a:r>
            <a:rPr lang="pt-BR" sz="1200" dirty="0">
              <a:solidFill>
                <a:srgbClr val="343081"/>
              </a:solidFill>
            </a:rPr>
            <a:t>Superintendência de Gestão de Risco Operacional, Socioambiental e Climático</a:t>
          </a:r>
          <a:endParaRPr lang="pt-BR" sz="1400" dirty="0">
            <a:solidFill>
              <a:srgbClr val="343081"/>
            </a:solidFill>
          </a:endParaRPr>
        </a:p>
      </dgm:t>
    </dgm:pt>
    <dgm:pt modelId="{926AB0A0-F961-466F-B09C-9F594179E07C}" type="parTrans" cxnId="{79CD2296-72E5-4ECD-AE80-12AB9E6869AD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3BB1A74F-FABF-4AC7-8F6C-A975B9546CAD}" type="sibTrans" cxnId="{79CD2296-72E5-4ECD-AE80-12AB9E6869AD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16899053-7B87-4A47-B417-5BBB90E263DB}">
      <dgm:prSet phldrT="[Texto]" custT="1"/>
      <dgm:spPr/>
      <dgm:t>
        <a:bodyPr/>
        <a:lstStyle/>
        <a:p>
          <a:r>
            <a:rPr lang="pt-BR" sz="1200" dirty="0">
              <a:solidFill>
                <a:srgbClr val="343081"/>
              </a:solidFill>
            </a:rPr>
            <a:t>Gerência da PRSAC e ESG</a:t>
          </a:r>
        </a:p>
      </dgm:t>
    </dgm:pt>
    <dgm:pt modelId="{7BF28C0B-25B9-48BC-AF44-D7ABF1FFCDB3}" type="parTrans" cxnId="{1A90389C-019D-4CCD-BA91-82C2CDB42E82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1BB81483-A4CD-42C4-A1A2-19377AFDA6F6}" type="sibTrans" cxnId="{1A90389C-019D-4CCD-BA91-82C2CDB42E82}">
      <dgm:prSet/>
      <dgm:spPr/>
      <dgm:t>
        <a:bodyPr/>
        <a:lstStyle/>
        <a:p>
          <a:endParaRPr lang="pt-BR">
            <a:solidFill>
              <a:srgbClr val="343081"/>
            </a:solidFill>
          </a:endParaRPr>
        </a:p>
      </dgm:t>
    </dgm:pt>
    <dgm:pt modelId="{E33A98D6-2C5C-4B8E-8AEA-4092D5CACFB8}" type="pres">
      <dgm:prSet presAssocID="{18C1D9BC-FE13-43AE-BCF5-655D2DCD39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494BFB0-6154-4896-AE7C-1D65635CA409}" type="pres">
      <dgm:prSet presAssocID="{781E290B-3329-45A8-BC39-921FE79D5358}" presName="hierRoot1" presStyleCnt="0"/>
      <dgm:spPr/>
    </dgm:pt>
    <dgm:pt modelId="{5CE13AA0-7E8F-420A-ABD7-424A9BAC6C3D}" type="pres">
      <dgm:prSet presAssocID="{781E290B-3329-45A8-BC39-921FE79D5358}" presName="composite" presStyleCnt="0"/>
      <dgm:spPr/>
    </dgm:pt>
    <dgm:pt modelId="{6319A6C9-78A3-4DAC-9042-F770410DAD92}" type="pres">
      <dgm:prSet presAssocID="{781E290B-3329-45A8-BC39-921FE79D5358}" presName="background" presStyleLbl="node0" presStyleIdx="0" presStyleCnt="1"/>
      <dgm:spPr>
        <a:solidFill>
          <a:srgbClr val="EA1D24"/>
        </a:solidFill>
      </dgm:spPr>
    </dgm:pt>
    <dgm:pt modelId="{9D846345-5892-4BEF-8A62-E72A7BA5058A}" type="pres">
      <dgm:prSet presAssocID="{781E290B-3329-45A8-BC39-921FE79D535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19430C1-3869-450D-8D52-A0EBE28BB191}" type="pres">
      <dgm:prSet presAssocID="{781E290B-3329-45A8-BC39-921FE79D5358}" presName="hierChild2" presStyleCnt="0"/>
      <dgm:spPr/>
    </dgm:pt>
    <dgm:pt modelId="{FA6BD7FB-5597-4BB9-B7DC-BB7C942FAA2A}" type="pres">
      <dgm:prSet presAssocID="{859C8FE0-C2D1-4DC7-B7F9-77E42A01B688}" presName="Name10" presStyleLbl="parChTrans1D2" presStyleIdx="0" presStyleCnt="2"/>
      <dgm:spPr/>
      <dgm:t>
        <a:bodyPr/>
        <a:lstStyle/>
        <a:p>
          <a:endParaRPr lang="pt-BR"/>
        </a:p>
      </dgm:t>
    </dgm:pt>
    <dgm:pt modelId="{6CA8F68C-45A2-4B09-AE93-4B1570DD2F3F}" type="pres">
      <dgm:prSet presAssocID="{FF6679EF-593E-4B08-8EC3-2673830B8FCE}" presName="hierRoot2" presStyleCnt="0"/>
      <dgm:spPr/>
    </dgm:pt>
    <dgm:pt modelId="{710AB004-592F-443B-9D54-80BD08AFED22}" type="pres">
      <dgm:prSet presAssocID="{FF6679EF-593E-4B08-8EC3-2673830B8FCE}" presName="composite2" presStyleCnt="0"/>
      <dgm:spPr/>
    </dgm:pt>
    <dgm:pt modelId="{823743BC-7FF0-4383-B009-977CF26F719D}" type="pres">
      <dgm:prSet presAssocID="{FF6679EF-593E-4B08-8EC3-2673830B8FCE}" presName="background2" presStyleLbl="node2" presStyleIdx="0" presStyleCnt="2"/>
      <dgm:spPr>
        <a:solidFill>
          <a:srgbClr val="0F2672"/>
        </a:solidFill>
      </dgm:spPr>
    </dgm:pt>
    <dgm:pt modelId="{DD0C5BDF-A496-45C6-95B6-7ECA23AD903A}" type="pres">
      <dgm:prSet presAssocID="{FF6679EF-593E-4B08-8EC3-2673830B8FC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6D2D7B-B9F8-4406-BDA0-5BD3B1961C28}" type="pres">
      <dgm:prSet presAssocID="{FF6679EF-593E-4B08-8EC3-2673830B8FCE}" presName="hierChild3" presStyleCnt="0"/>
      <dgm:spPr/>
    </dgm:pt>
    <dgm:pt modelId="{5157D0D9-82F0-4154-9E0D-9444F17C30F4}" type="pres">
      <dgm:prSet presAssocID="{922A21BD-4C6A-491A-85B6-1BA155C19029}" presName="Name17" presStyleLbl="parChTrans1D3" presStyleIdx="0" presStyleCnt="3"/>
      <dgm:spPr/>
      <dgm:t>
        <a:bodyPr/>
        <a:lstStyle/>
        <a:p>
          <a:endParaRPr lang="pt-BR"/>
        </a:p>
      </dgm:t>
    </dgm:pt>
    <dgm:pt modelId="{6C0051A9-9F90-4F0D-8E0E-EE604B6CAFD5}" type="pres">
      <dgm:prSet presAssocID="{0CA34163-05D0-4177-BF3D-A8972F0A507C}" presName="hierRoot3" presStyleCnt="0"/>
      <dgm:spPr/>
    </dgm:pt>
    <dgm:pt modelId="{E4FDA6D7-588E-4084-BBBD-885E7094E276}" type="pres">
      <dgm:prSet presAssocID="{0CA34163-05D0-4177-BF3D-A8972F0A507C}" presName="composite3" presStyleCnt="0"/>
      <dgm:spPr/>
    </dgm:pt>
    <dgm:pt modelId="{D6D62054-E16A-4C0B-A60B-83DC6AB2DE8B}" type="pres">
      <dgm:prSet presAssocID="{0CA34163-05D0-4177-BF3D-A8972F0A507C}" presName="background3" presStyleLbl="node3" presStyleIdx="0" presStyleCnt="3"/>
      <dgm:spPr>
        <a:solidFill>
          <a:srgbClr val="0F2672"/>
        </a:solidFill>
      </dgm:spPr>
    </dgm:pt>
    <dgm:pt modelId="{F195B011-6A00-4655-A4A9-DF91D38B4189}" type="pres">
      <dgm:prSet presAssocID="{0CA34163-05D0-4177-BF3D-A8972F0A507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2021BF-4CEF-4AF9-9C28-5929B2B7C329}" type="pres">
      <dgm:prSet presAssocID="{0CA34163-05D0-4177-BF3D-A8972F0A507C}" presName="hierChild4" presStyleCnt="0"/>
      <dgm:spPr/>
    </dgm:pt>
    <dgm:pt modelId="{8584782E-C0D6-4813-8F88-1735B8048F0C}" type="pres">
      <dgm:prSet presAssocID="{D11A9983-0241-4C34-A11D-66AD11CA3BAE}" presName="Name17" presStyleLbl="parChTrans1D3" presStyleIdx="1" presStyleCnt="3"/>
      <dgm:spPr/>
      <dgm:t>
        <a:bodyPr/>
        <a:lstStyle/>
        <a:p>
          <a:endParaRPr lang="pt-BR"/>
        </a:p>
      </dgm:t>
    </dgm:pt>
    <dgm:pt modelId="{653B28B0-FBC6-4A1C-8BF8-94DE517191B7}" type="pres">
      <dgm:prSet presAssocID="{6E7F6B95-1106-432B-8AC0-B75AD4E1CC4D}" presName="hierRoot3" presStyleCnt="0"/>
      <dgm:spPr/>
    </dgm:pt>
    <dgm:pt modelId="{00169CAB-ADCD-4BFC-90B4-4A3691E67EC8}" type="pres">
      <dgm:prSet presAssocID="{6E7F6B95-1106-432B-8AC0-B75AD4E1CC4D}" presName="composite3" presStyleCnt="0"/>
      <dgm:spPr/>
    </dgm:pt>
    <dgm:pt modelId="{27F7CA1A-C2D9-4C29-B27C-C0A65A23E228}" type="pres">
      <dgm:prSet presAssocID="{6E7F6B95-1106-432B-8AC0-B75AD4E1CC4D}" presName="background3" presStyleLbl="node3" presStyleIdx="1" presStyleCnt="3"/>
      <dgm:spPr>
        <a:solidFill>
          <a:srgbClr val="0F2672"/>
        </a:solidFill>
      </dgm:spPr>
    </dgm:pt>
    <dgm:pt modelId="{BDB6731D-F9B6-464F-93E0-B1CD275D14BF}" type="pres">
      <dgm:prSet presAssocID="{6E7F6B95-1106-432B-8AC0-B75AD4E1CC4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05F3A5-DBCD-4DE2-80B6-34B3CB10DF55}" type="pres">
      <dgm:prSet presAssocID="{6E7F6B95-1106-432B-8AC0-B75AD4E1CC4D}" presName="hierChild4" presStyleCnt="0"/>
      <dgm:spPr/>
    </dgm:pt>
    <dgm:pt modelId="{73EF9B7B-EAF3-4FBF-B42F-DB523EFB174C}" type="pres">
      <dgm:prSet presAssocID="{926AB0A0-F961-466F-B09C-9F594179E07C}" presName="Name10" presStyleLbl="parChTrans1D2" presStyleIdx="1" presStyleCnt="2"/>
      <dgm:spPr/>
      <dgm:t>
        <a:bodyPr/>
        <a:lstStyle/>
        <a:p>
          <a:endParaRPr lang="pt-BR"/>
        </a:p>
      </dgm:t>
    </dgm:pt>
    <dgm:pt modelId="{2EA895AB-0EF7-439E-87A6-BFAC3CF71958}" type="pres">
      <dgm:prSet presAssocID="{5A2F8602-5630-44F1-A3BE-54BD2EFE1014}" presName="hierRoot2" presStyleCnt="0"/>
      <dgm:spPr/>
    </dgm:pt>
    <dgm:pt modelId="{D018B1B3-0A44-418B-80C8-9661FFF524A8}" type="pres">
      <dgm:prSet presAssocID="{5A2F8602-5630-44F1-A3BE-54BD2EFE1014}" presName="composite2" presStyleCnt="0"/>
      <dgm:spPr/>
    </dgm:pt>
    <dgm:pt modelId="{23751E21-6730-458D-9DF7-B0D6A07517DA}" type="pres">
      <dgm:prSet presAssocID="{5A2F8602-5630-44F1-A3BE-54BD2EFE1014}" presName="background2" presStyleLbl="node2" presStyleIdx="1" presStyleCnt="2"/>
      <dgm:spPr>
        <a:solidFill>
          <a:srgbClr val="23795C"/>
        </a:solidFill>
      </dgm:spPr>
    </dgm:pt>
    <dgm:pt modelId="{E54E9FB3-EC4B-40F6-B35F-23DD725B1A72}" type="pres">
      <dgm:prSet presAssocID="{5A2F8602-5630-44F1-A3BE-54BD2EFE101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7783DA-1348-4A71-81EF-E8EDA3C6A010}" type="pres">
      <dgm:prSet presAssocID="{5A2F8602-5630-44F1-A3BE-54BD2EFE1014}" presName="hierChild3" presStyleCnt="0"/>
      <dgm:spPr/>
    </dgm:pt>
    <dgm:pt modelId="{5EC61E8F-3AF1-4E0C-9C61-C2D466DA7852}" type="pres">
      <dgm:prSet presAssocID="{7BF28C0B-25B9-48BC-AF44-D7ABF1FFCDB3}" presName="Name17" presStyleLbl="parChTrans1D3" presStyleIdx="2" presStyleCnt="3"/>
      <dgm:spPr/>
      <dgm:t>
        <a:bodyPr/>
        <a:lstStyle/>
        <a:p>
          <a:endParaRPr lang="pt-BR"/>
        </a:p>
      </dgm:t>
    </dgm:pt>
    <dgm:pt modelId="{6EA47C25-77CF-4622-8334-70F9F78EAA79}" type="pres">
      <dgm:prSet presAssocID="{16899053-7B87-4A47-B417-5BBB90E263DB}" presName="hierRoot3" presStyleCnt="0"/>
      <dgm:spPr/>
    </dgm:pt>
    <dgm:pt modelId="{19BC42B2-A3CB-4E65-8866-463C0F9FF0A0}" type="pres">
      <dgm:prSet presAssocID="{16899053-7B87-4A47-B417-5BBB90E263DB}" presName="composite3" presStyleCnt="0"/>
      <dgm:spPr/>
    </dgm:pt>
    <dgm:pt modelId="{BEC85F22-9AF3-4BAE-B861-3BC4BB983CC2}" type="pres">
      <dgm:prSet presAssocID="{16899053-7B87-4A47-B417-5BBB90E263DB}" presName="background3" presStyleLbl="node3" presStyleIdx="2" presStyleCnt="3"/>
      <dgm:spPr>
        <a:solidFill>
          <a:srgbClr val="23795C"/>
        </a:solidFill>
      </dgm:spPr>
    </dgm:pt>
    <dgm:pt modelId="{AA690D09-8AD0-4C6B-A6C3-80AA82BADCDE}" type="pres">
      <dgm:prSet presAssocID="{16899053-7B87-4A47-B417-5BBB90E263D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22E84EF-1B5B-4715-BC33-63619B5940DE}" type="pres">
      <dgm:prSet presAssocID="{16899053-7B87-4A47-B417-5BBB90E263DB}" presName="hierChild4" presStyleCnt="0"/>
      <dgm:spPr/>
    </dgm:pt>
  </dgm:ptLst>
  <dgm:cxnLst>
    <dgm:cxn modelId="{C0A82D3D-177E-41CB-9D80-07AA8455BCA3}" type="presOf" srcId="{6E7F6B95-1106-432B-8AC0-B75AD4E1CC4D}" destId="{BDB6731D-F9B6-464F-93E0-B1CD275D14BF}" srcOrd="0" destOrd="0" presId="urn:microsoft.com/office/officeart/2005/8/layout/hierarchy1"/>
    <dgm:cxn modelId="{2AC54A8B-9625-4E07-9B6E-CD61B4969F29}" type="presOf" srcId="{18C1D9BC-FE13-43AE-BCF5-655D2DCD3975}" destId="{E33A98D6-2C5C-4B8E-8AEA-4092D5CACFB8}" srcOrd="0" destOrd="0" presId="urn:microsoft.com/office/officeart/2005/8/layout/hierarchy1"/>
    <dgm:cxn modelId="{89D6A0B1-0C58-4D65-86F5-174EE01E01FF}" srcId="{18C1D9BC-FE13-43AE-BCF5-655D2DCD3975}" destId="{781E290B-3329-45A8-BC39-921FE79D5358}" srcOrd="0" destOrd="0" parTransId="{F48A46E7-FBE2-496C-BDAA-8709DAC00E79}" sibTransId="{E6121678-46D5-47D6-9153-8D10E7D7EE23}"/>
    <dgm:cxn modelId="{C9CA5E67-5E4A-41B6-AA8B-DE8CD10CD72D}" type="presOf" srcId="{859C8FE0-C2D1-4DC7-B7F9-77E42A01B688}" destId="{FA6BD7FB-5597-4BB9-B7DC-BB7C942FAA2A}" srcOrd="0" destOrd="0" presId="urn:microsoft.com/office/officeart/2005/8/layout/hierarchy1"/>
    <dgm:cxn modelId="{79CD2296-72E5-4ECD-AE80-12AB9E6869AD}" srcId="{781E290B-3329-45A8-BC39-921FE79D5358}" destId="{5A2F8602-5630-44F1-A3BE-54BD2EFE1014}" srcOrd="1" destOrd="0" parTransId="{926AB0A0-F961-466F-B09C-9F594179E07C}" sibTransId="{3BB1A74F-FABF-4AC7-8F6C-A975B9546CAD}"/>
    <dgm:cxn modelId="{015589AF-370A-4AA1-8C94-DA114EBE79DE}" srcId="{781E290B-3329-45A8-BC39-921FE79D5358}" destId="{FF6679EF-593E-4B08-8EC3-2673830B8FCE}" srcOrd="0" destOrd="0" parTransId="{859C8FE0-C2D1-4DC7-B7F9-77E42A01B688}" sibTransId="{163D48AB-F32C-42DD-8D4E-0729A31EE0FD}"/>
    <dgm:cxn modelId="{5D05C623-2572-411D-B959-33489C50A982}" type="presOf" srcId="{781E290B-3329-45A8-BC39-921FE79D5358}" destId="{9D846345-5892-4BEF-8A62-E72A7BA5058A}" srcOrd="0" destOrd="0" presId="urn:microsoft.com/office/officeart/2005/8/layout/hierarchy1"/>
    <dgm:cxn modelId="{BBA29F09-2F10-4A53-A4A6-B6EFE53182B5}" type="presOf" srcId="{FF6679EF-593E-4B08-8EC3-2673830B8FCE}" destId="{DD0C5BDF-A496-45C6-95B6-7ECA23AD903A}" srcOrd="0" destOrd="0" presId="urn:microsoft.com/office/officeart/2005/8/layout/hierarchy1"/>
    <dgm:cxn modelId="{32B23CCC-951B-4D23-B5D1-F7DF8FCE5D20}" type="presOf" srcId="{0CA34163-05D0-4177-BF3D-A8972F0A507C}" destId="{F195B011-6A00-4655-A4A9-DF91D38B4189}" srcOrd="0" destOrd="0" presId="urn:microsoft.com/office/officeart/2005/8/layout/hierarchy1"/>
    <dgm:cxn modelId="{765E71DE-10E4-4D51-8F3A-353FDA9DCAC2}" type="presOf" srcId="{D11A9983-0241-4C34-A11D-66AD11CA3BAE}" destId="{8584782E-C0D6-4813-8F88-1735B8048F0C}" srcOrd="0" destOrd="0" presId="urn:microsoft.com/office/officeart/2005/8/layout/hierarchy1"/>
    <dgm:cxn modelId="{AD205582-0BF3-418B-BD64-99F464D7BB35}" type="presOf" srcId="{7BF28C0B-25B9-48BC-AF44-D7ABF1FFCDB3}" destId="{5EC61E8F-3AF1-4E0C-9C61-C2D466DA7852}" srcOrd="0" destOrd="0" presId="urn:microsoft.com/office/officeart/2005/8/layout/hierarchy1"/>
    <dgm:cxn modelId="{7678086D-4949-4FC8-825E-77AB9B2E1E75}" srcId="{FF6679EF-593E-4B08-8EC3-2673830B8FCE}" destId="{6E7F6B95-1106-432B-8AC0-B75AD4E1CC4D}" srcOrd="1" destOrd="0" parTransId="{D11A9983-0241-4C34-A11D-66AD11CA3BAE}" sibTransId="{AC064349-11B6-49A9-81A0-A9ED7ECBE101}"/>
    <dgm:cxn modelId="{4B0DD20B-270C-4995-B6B2-5617F221DF28}" type="presOf" srcId="{922A21BD-4C6A-491A-85B6-1BA155C19029}" destId="{5157D0D9-82F0-4154-9E0D-9444F17C30F4}" srcOrd="0" destOrd="0" presId="urn:microsoft.com/office/officeart/2005/8/layout/hierarchy1"/>
    <dgm:cxn modelId="{0036A6F7-60AA-4DDC-9A8A-EB1A26EF7C58}" type="presOf" srcId="{16899053-7B87-4A47-B417-5BBB90E263DB}" destId="{AA690D09-8AD0-4C6B-A6C3-80AA82BADCDE}" srcOrd="0" destOrd="0" presId="urn:microsoft.com/office/officeart/2005/8/layout/hierarchy1"/>
    <dgm:cxn modelId="{F079283F-EDD4-484C-A05E-F5F3063BCF38}" type="presOf" srcId="{5A2F8602-5630-44F1-A3BE-54BD2EFE1014}" destId="{E54E9FB3-EC4B-40F6-B35F-23DD725B1A72}" srcOrd="0" destOrd="0" presId="urn:microsoft.com/office/officeart/2005/8/layout/hierarchy1"/>
    <dgm:cxn modelId="{1A90389C-019D-4CCD-BA91-82C2CDB42E82}" srcId="{5A2F8602-5630-44F1-A3BE-54BD2EFE1014}" destId="{16899053-7B87-4A47-B417-5BBB90E263DB}" srcOrd="0" destOrd="0" parTransId="{7BF28C0B-25B9-48BC-AF44-D7ABF1FFCDB3}" sibTransId="{1BB81483-A4CD-42C4-A1A2-19377AFDA6F6}"/>
    <dgm:cxn modelId="{D973DD35-D28B-4BBD-A234-5FA99EE6F932}" srcId="{FF6679EF-593E-4B08-8EC3-2673830B8FCE}" destId="{0CA34163-05D0-4177-BF3D-A8972F0A507C}" srcOrd="0" destOrd="0" parTransId="{922A21BD-4C6A-491A-85B6-1BA155C19029}" sibTransId="{6DFDFF12-9AD4-414E-95A5-70AF2FA6659D}"/>
    <dgm:cxn modelId="{6C1A838C-F524-4230-9215-B8D042809279}" type="presOf" srcId="{926AB0A0-F961-466F-B09C-9F594179E07C}" destId="{73EF9B7B-EAF3-4FBF-B42F-DB523EFB174C}" srcOrd="0" destOrd="0" presId="urn:microsoft.com/office/officeart/2005/8/layout/hierarchy1"/>
    <dgm:cxn modelId="{0BEEE21F-4830-4F60-8DFB-FA8C7ED86AC1}" type="presParOf" srcId="{E33A98D6-2C5C-4B8E-8AEA-4092D5CACFB8}" destId="{2494BFB0-6154-4896-AE7C-1D65635CA409}" srcOrd="0" destOrd="0" presId="urn:microsoft.com/office/officeart/2005/8/layout/hierarchy1"/>
    <dgm:cxn modelId="{BC9B60D2-DBE2-469C-8547-BB8B71CDE0C8}" type="presParOf" srcId="{2494BFB0-6154-4896-AE7C-1D65635CA409}" destId="{5CE13AA0-7E8F-420A-ABD7-424A9BAC6C3D}" srcOrd="0" destOrd="0" presId="urn:microsoft.com/office/officeart/2005/8/layout/hierarchy1"/>
    <dgm:cxn modelId="{AB7AEFAD-4E2E-46FC-BEF8-EADD47FF03AE}" type="presParOf" srcId="{5CE13AA0-7E8F-420A-ABD7-424A9BAC6C3D}" destId="{6319A6C9-78A3-4DAC-9042-F770410DAD92}" srcOrd="0" destOrd="0" presId="urn:microsoft.com/office/officeart/2005/8/layout/hierarchy1"/>
    <dgm:cxn modelId="{3775B586-1262-4CD6-9A98-66F23469939D}" type="presParOf" srcId="{5CE13AA0-7E8F-420A-ABD7-424A9BAC6C3D}" destId="{9D846345-5892-4BEF-8A62-E72A7BA5058A}" srcOrd="1" destOrd="0" presId="urn:microsoft.com/office/officeart/2005/8/layout/hierarchy1"/>
    <dgm:cxn modelId="{7849A9DB-E590-4097-9026-C9D460B8B22C}" type="presParOf" srcId="{2494BFB0-6154-4896-AE7C-1D65635CA409}" destId="{119430C1-3869-450D-8D52-A0EBE28BB191}" srcOrd="1" destOrd="0" presId="urn:microsoft.com/office/officeart/2005/8/layout/hierarchy1"/>
    <dgm:cxn modelId="{3F081EC1-A03D-4419-AA5D-F404EC7F96AC}" type="presParOf" srcId="{119430C1-3869-450D-8D52-A0EBE28BB191}" destId="{FA6BD7FB-5597-4BB9-B7DC-BB7C942FAA2A}" srcOrd="0" destOrd="0" presId="urn:microsoft.com/office/officeart/2005/8/layout/hierarchy1"/>
    <dgm:cxn modelId="{30512413-8E90-49CF-9111-86596D12227B}" type="presParOf" srcId="{119430C1-3869-450D-8D52-A0EBE28BB191}" destId="{6CA8F68C-45A2-4B09-AE93-4B1570DD2F3F}" srcOrd="1" destOrd="0" presId="urn:microsoft.com/office/officeart/2005/8/layout/hierarchy1"/>
    <dgm:cxn modelId="{D760E06F-62E1-411F-A0C0-90CCCAF0E3F5}" type="presParOf" srcId="{6CA8F68C-45A2-4B09-AE93-4B1570DD2F3F}" destId="{710AB004-592F-443B-9D54-80BD08AFED22}" srcOrd="0" destOrd="0" presId="urn:microsoft.com/office/officeart/2005/8/layout/hierarchy1"/>
    <dgm:cxn modelId="{9483F750-E795-4375-81A3-89ABF36F66FF}" type="presParOf" srcId="{710AB004-592F-443B-9D54-80BD08AFED22}" destId="{823743BC-7FF0-4383-B009-977CF26F719D}" srcOrd="0" destOrd="0" presId="urn:microsoft.com/office/officeart/2005/8/layout/hierarchy1"/>
    <dgm:cxn modelId="{0EF49CEC-9C4B-43FB-ACD7-E80CA1065598}" type="presParOf" srcId="{710AB004-592F-443B-9D54-80BD08AFED22}" destId="{DD0C5BDF-A496-45C6-95B6-7ECA23AD903A}" srcOrd="1" destOrd="0" presId="urn:microsoft.com/office/officeart/2005/8/layout/hierarchy1"/>
    <dgm:cxn modelId="{26A74BE5-1BB5-483F-BF78-D42D4C8825E5}" type="presParOf" srcId="{6CA8F68C-45A2-4B09-AE93-4B1570DD2F3F}" destId="{DC6D2D7B-B9F8-4406-BDA0-5BD3B1961C28}" srcOrd="1" destOrd="0" presId="urn:microsoft.com/office/officeart/2005/8/layout/hierarchy1"/>
    <dgm:cxn modelId="{E2E5B475-4A72-426D-88FC-5C0B6827CD92}" type="presParOf" srcId="{DC6D2D7B-B9F8-4406-BDA0-5BD3B1961C28}" destId="{5157D0D9-82F0-4154-9E0D-9444F17C30F4}" srcOrd="0" destOrd="0" presId="urn:microsoft.com/office/officeart/2005/8/layout/hierarchy1"/>
    <dgm:cxn modelId="{39CCBFB4-C59C-445E-A807-BC0A557C139C}" type="presParOf" srcId="{DC6D2D7B-B9F8-4406-BDA0-5BD3B1961C28}" destId="{6C0051A9-9F90-4F0D-8E0E-EE604B6CAFD5}" srcOrd="1" destOrd="0" presId="urn:microsoft.com/office/officeart/2005/8/layout/hierarchy1"/>
    <dgm:cxn modelId="{3D6F0E04-4EE1-4643-A859-06F06B149217}" type="presParOf" srcId="{6C0051A9-9F90-4F0D-8E0E-EE604B6CAFD5}" destId="{E4FDA6D7-588E-4084-BBBD-885E7094E276}" srcOrd="0" destOrd="0" presId="urn:microsoft.com/office/officeart/2005/8/layout/hierarchy1"/>
    <dgm:cxn modelId="{1E33DACB-9311-4285-8B59-031A33E06C36}" type="presParOf" srcId="{E4FDA6D7-588E-4084-BBBD-885E7094E276}" destId="{D6D62054-E16A-4C0B-A60B-83DC6AB2DE8B}" srcOrd="0" destOrd="0" presId="urn:microsoft.com/office/officeart/2005/8/layout/hierarchy1"/>
    <dgm:cxn modelId="{185F48D3-99E7-4EEA-ADB2-CB965F262D7E}" type="presParOf" srcId="{E4FDA6D7-588E-4084-BBBD-885E7094E276}" destId="{F195B011-6A00-4655-A4A9-DF91D38B4189}" srcOrd="1" destOrd="0" presId="urn:microsoft.com/office/officeart/2005/8/layout/hierarchy1"/>
    <dgm:cxn modelId="{ED4EE032-EDB1-40AA-B27B-361D20E920FC}" type="presParOf" srcId="{6C0051A9-9F90-4F0D-8E0E-EE604B6CAFD5}" destId="{EF2021BF-4CEF-4AF9-9C28-5929B2B7C329}" srcOrd="1" destOrd="0" presId="urn:microsoft.com/office/officeart/2005/8/layout/hierarchy1"/>
    <dgm:cxn modelId="{8EF0E4A6-6D1A-4EEA-9D12-72BFDEA6A0E0}" type="presParOf" srcId="{DC6D2D7B-B9F8-4406-BDA0-5BD3B1961C28}" destId="{8584782E-C0D6-4813-8F88-1735B8048F0C}" srcOrd="2" destOrd="0" presId="urn:microsoft.com/office/officeart/2005/8/layout/hierarchy1"/>
    <dgm:cxn modelId="{9CF9F25B-10AE-484F-894F-CDE1E96652B5}" type="presParOf" srcId="{DC6D2D7B-B9F8-4406-BDA0-5BD3B1961C28}" destId="{653B28B0-FBC6-4A1C-8BF8-94DE517191B7}" srcOrd="3" destOrd="0" presId="urn:microsoft.com/office/officeart/2005/8/layout/hierarchy1"/>
    <dgm:cxn modelId="{B43C125E-9EFD-458D-BCF5-8D318D2A42D0}" type="presParOf" srcId="{653B28B0-FBC6-4A1C-8BF8-94DE517191B7}" destId="{00169CAB-ADCD-4BFC-90B4-4A3691E67EC8}" srcOrd="0" destOrd="0" presId="urn:microsoft.com/office/officeart/2005/8/layout/hierarchy1"/>
    <dgm:cxn modelId="{44FF68F9-4470-40F4-864B-27F4E85F4A73}" type="presParOf" srcId="{00169CAB-ADCD-4BFC-90B4-4A3691E67EC8}" destId="{27F7CA1A-C2D9-4C29-B27C-C0A65A23E228}" srcOrd="0" destOrd="0" presId="urn:microsoft.com/office/officeart/2005/8/layout/hierarchy1"/>
    <dgm:cxn modelId="{BA484F07-82BA-4D57-AE38-E405E99EC71F}" type="presParOf" srcId="{00169CAB-ADCD-4BFC-90B4-4A3691E67EC8}" destId="{BDB6731D-F9B6-464F-93E0-B1CD275D14BF}" srcOrd="1" destOrd="0" presId="urn:microsoft.com/office/officeart/2005/8/layout/hierarchy1"/>
    <dgm:cxn modelId="{E029EF97-98B2-49D0-A13F-A3013FEEBA15}" type="presParOf" srcId="{653B28B0-FBC6-4A1C-8BF8-94DE517191B7}" destId="{A805F3A5-DBCD-4DE2-80B6-34B3CB10DF55}" srcOrd="1" destOrd="0" presId="urn:microsoft.com/office/officeart/2005/8/layout/hierarchy1"/>
    <dgm:cxn modelId="{EB1D7AAE-3786-4A8F-A488-DCEADC2F5653}" type="presParOf" srcId="{119430C1-3869-450D-8D52-A0EBE28BB191}" destId="{73EF9B7B-EAF3-4FBF-B42F-DB523EFB174C}" srcOrd="2" destOrd="0" presId="urn:microsoft.com/office/officeart/2005/8/layout/hierarchy1"/>
    <dgm:cxn modelId="{D8836699-4569-43D5-88EE-4C34D4EC2B52}" type="presParOf" srcId="{119430C1-3869-450D-8D52-A0EBE28BB191}" destId="{2EA895AB-0EF7-439E-87A6-BFAC3CF71958}" srcOrd="3" destOrd="0" presId="urn:microsoft.com/office/officeart/2005/8/layout/hierarchy1"/>
    <dgm:cxn modelId="{1065BDCA-CDB8-4F5D-872A-637A407E0CD0}" type="presParOf" srcId="{2EA895AB-0EF7-439E-87A6-BFAC3CF71958}" destId="{D018B1B3-0A44-418B-80C8-9661FFF524A8}" srcOrd="0" destOrd="0" presId="urn:microsoft.com/office/officeart/2005/8/layout/hierarchy1"/>
    <dgm:cxn modelId="{DB36CC59-6DE7-4667-89B9-F6CB2B277135}" type="presParOf" srcId="{D018B1B3-0A44-418B-80C8-9661FFF524A8}" destId="{23751E21-6730-458D-9DF7-B0D6A07517DA}" srcOrd="0" destOrd="0" presId="urn:microsoft.com/office/officeart/2005/8/layout/hierarchy1"/>
    <dgm:cxn modelId="{2119A81C-FEF9-4C20-9114-1A9666747ACF}" type="presParOf" srcId="{D018B1B3-0A44-418B-80C8-9661FFF524A8}" destId="{E54E9FB3-EC4B-40F6-B35F-23DD725B1A72}" srcOrd="1" destOrd="0" presId="urn:microsoft.com/office/officeart/2005/8/layout/hierarchy1"/>
    <dgm:cxn modelId="{73237CE0-4F87-4F5A-8486-234AAA1CB81A}" type="presParOf" srcId="{2EA895AB-0EF7-439E-87A6-BFAC3CF71958}" destId="{3C7783DA-1348-4A71-81EF-E8EDA3C6A010}" srcOrd="1" destOrd="0" presId="urn:microsoft.com/office/officeart/2005/8/layout/hierarchy1"/>
    <dgm:cxn modelId="{01E67916-DEAF-4C97-9783-A916240BC5F7}" type="presParOf" srcId="{3C7783DA-1348-4A71-81EF-E8EDA3C6A010}" destId="{5EC61E8F-3AF1-4E0C-9C61-C2D466DA7852}" srcOrd="0" destOrd="0" presId="urn:microsoft.com/office/officeart/2005/8/layout/hierarchy1"/>
    <dgm:cxn modelId="{EEE085BE-312E-497E-865D-337C80FE4B04}" type="presParOf" srcId="{3C7783DA-1348-4A71-81EF-E8EDA3C6A010}" destId="{6EA47C25-77CF-4622-8334-70F9F78EAA79}" srcOrd="1" destOrd="0" presId="urn:microsoft.com/office/officeart/2005/8/layout/hierarchy1"/>
    <dgm:cxn modelId="{DB5A53CC-A563-47D6-B4FD-1D10C328901D}" type="presParOf" srcId="{6EA47C25-77CF-4622-8334-70F9F78EAA79}" destId="{19BC42B2-A3CB-4E65-8866-463C0F9FF0A0}" srcOrd="0" destOrd="0" presId="urn:microsoft.com/office/officeart/2005/8/layout/hierarchy1"/>
    <dgm:cxn modelId="{331C659E-4F1C-4ADF-A999-D7CE8177A818}" type="presParOf" srcId="{19BC42B2-A3CB-4E65-8866-463C0F9FF0A0}" destId="{BEC85F22-9AF3-4BAE-B861-3BC4BB983CC2}" srcOrd="0" destOrd="0" presId="urn:microsoft.com/office/officeart/2005/8/layout/hierarchy1"/>
    <dgm:cxn modelId="{FEC0188D-A9D3-4938-9063-9969CB12AB41}" type="presParOf" srcId="{19BC42B2-A3CB-4E65-8866-463C0F9FF0A0}" destId="{AA690D09-8AD0-4C6B-A6C3-80AA82BADCDE}" srcOrd="1" destOrd="0" presId="urn:microsoft.com/office/officeart/2005/8/layout/hierarchy1"/>
    <dgm:cxn modelId="{BEC21D68-A261-4096-8102-56DD49BFAED7}" type="presParOf" srcId="{6EA47C25-77CF-4622-8334-70F9F78EAA79}" destId="{522E84EF-1B5B-4715-BC33-63619B5940D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09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03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85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77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84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6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70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00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22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08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0733-8583-45E0-85A8-C87BA94F9A66}" type="datetimeFigureOut">
              <a:rPr lang="pt-BR" smtClean="0"/>
              <a:t>14/12/2022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380A-E54C-4135-88F8-D8E08F84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8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29"/>
            <a:ext cx="12192000" cy="687085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D05A477C-CD0B-4848-A854-93089CBD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662" y="5182218"/>
            <a:ext cx="1885950" cy="16002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E889E52-0B8B-4FE3-AB24-99F55D728A52}"/>
              </a:ext>
            </a:extLst>
          </p:cNvPr>
          <p:cNvSpPr txBox="1"/>
          <p:nvPr/>
        </p:nvSpPr>
        <p:spPr>
          <a:xfrm>
            <a:off x="6806795" y="5277105"/>
            <a:ext cx="501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1A208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Superintendência de Gestão de  Risco Operacional, Socioambiental e Climático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18AD1BC-02C5-4063-8DC5-311D7798C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618" y="5735637"/>
            <a:ext cx="933974" cy="100116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0B07AF5D-1BAA-4D84-8A2D-6D02E491712C}"/>
              </a:ext>
            </a:extLst>
          </p:cNvPr>
          <p:cNvSpPr/>
          <p:nvPr/>
        </p:nvSpPr>
        <p:spPr>
          <a:xfrm>
            <a:off x="7794066" y="1811743"/>
            <a:ext cx="37471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PRSAC</a:t>
            </a:r>
            <a:endParaRPr lang="pt-BR" sz="8000" b="1" cap="none" spc="50" dirty="0">
              <a:ln w="9525" cmpd="sng">
                <a:solidFill>
                  <a:srgbClr val="34308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97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943" cy="6867161"/>
          </a:xfr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E0A481C-A0F7-3880-9D3F-E3925B8D4C70}"/>
              </a:ext>
            </a:extLst>
          </p:cNvPr>
          <p:cNvSpPr/>
          <p:nvPr/>
        </p:nvSpPr>
        <p:spPr>
          <a:xfrm>
            <a:off x="41188" y="6008709"/>
            <a:ext cx="838200" cy="80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1078FA4-85BA-4721-931D-01C2D3CBB8D7}"/>
              </a:ext>
            </a:extLst>
          </p:cNvPr>
          <p:cNvSpPr/>
          <p:nvPr/>
        </p:nvSpPr>
        <p:spPr>
          <a:xfrm>
            <a:off x="3235822" y="424854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D9C606AE-59C0-4CBA-A943-9F2E1CC47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56470"/>
              </p:ext>
            </p:extLst>
          </p:nvPr>
        </p:nvGraphicFramePr>
        <p:xfrm>
          <a:off x="2479430" y="1656688"/>
          <a:ext cx="6208961" cy="518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7DD6E9D-BF65-4AD0-9F99-CC1BA62A9A2C}"/>
              </a:ext>
            </a:extLst>
          </p:cNvPr>
          <p:cNvSpPr txBox="1"/>
          <p:nvPr/>
        </p:nvSpPr>
        <p:spPr>
          <a:xfrm>
            <a:off x="270830" y="3712261"/>
            <a:ext cx="281715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numCol="1">
            <a:spAutoFit/>
          </a:bodyPr>
          <a:lstStyle/>
          <a:p>
            <a:pPr marL="285750" indent="-285750" algn="just">
              <a:buClr>
                <a:srgbClr val="1A2089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1A2089"/>
                </a:solidFill>
              </a:rPr>
              <a:t>criação de mecanismos para gerenciamento e mitigação do risco socioambiental nas operações de crédito.</a:t>
            </a:r>
            <a:endParaRPr lang="pt-BR" sz="1600" dirty="0">
              <a:solidFill>
                <a:srgbClr val="1A2089"/>
              </a:solidFill>
              <a:sym typeface="Helvetica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9163EC3-9054-4739-967F-6990906CAABB}"/>
              </a:ext>
            </a:extLst>
          </p:cNvPr>
          <p:cNvSpPr txBox="1"/>
          <p:nvPr/>
        </p:nvSpPr>
        <p:spPr>
          <a:xfrm>
            <a:off x="9051588" y="3712261"/>
            <a:ext cx="281715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numCol="1">
            <a:spAutoFit/>
          </a:bodyPr>
          <a:lstStyle/>
          <a:p>
            <a:pPr marL="285750" indent="-285750" algn="just">
              <a:buClr>
                <a:srgbClr val="23795C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23795C"/>
                </a:solidFill>
              </a:rPr>
              <a:t>Gerenciar as diretrizes e ações da PRSAC, Agenda </a:t>
            </a:r>
            <a:r>
              <a:rPr lang="pt-BR" sz="1600" dirty="0">
                <a:solidFill>
                  <a:srgbClr val="23795C"/>
                </a:solidFill>
                <a:sym typeface="Helvetica Light"/>
              </a:rPr>
              <a:t>ESG e risco social, ambiental e climático da instituição.</a:t>
            </a:r>
            <a:endParaRPr lang="pt-BR" sz="1600" dirty="0">
              <a:solidFill>
                <a:srgbClr val="23795C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852301" y="472022"/>
            <a:ext cx="521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cs typeface="Poppins" panose="00000500000000000000" pitchFamily="50" charset="0"/>
              </a:rPr>
              <a:t>Estrutura </a:t>
            </a:r>
            <a:r>
              <a:rPr lang="pt-BR" sz="2800" b="1" dirty="0" smtClean="0">
                <a:solidFill>
                  <a:schemeClr val="bg1"/>
                </a:solidFill>
                <a:cs typeface="Poppins" panose="00000500000000000000" pitchFamily="50" charset="0"/>
              </a:rPr>
              <a:t>de Governança</a:t>
            </a:r>
            <a:endParaRPr lang="pt-BR" sz="28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BF593DCC-042F-4772-B6EB-6E49FE699867}"/>
              </a:ext>
            </a:extLst>
          </p:cNvPr>
          <p:cNvSpPr txBox="1"/>
          <p:nvPr/>
        </p:nvSpPr>
        <p:spPr>
          <a:xfrm>
            <a:off x="540850" y="365125"/>
            <a:ext cx="4358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1A208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PRSAC</a:t>
            </a:r>
            <a:endParaRPr lang="pt-BR" sz="4000" b="1" dirty="0">
              <a:solidFill>
                <a:srgbClr val="1A208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3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3888" cy="6867161"/>
          </a:xfrm>
        </p:spPr>
      </p:pic>
      <p:sp>
        <p:nvSpPr>
          <p:cNvPr id="5" name="CaixaDeTexto 4"/>
          <p:cNvSpPr txBox="1"/>
          <p:nvPr/>
        </p:nvSpPr>
        <p:spPr>
          <a:xfrm>
            <a:off x="5893853" y="456870"/>
            <a:ext cx="512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Percurso para a sustentabilidade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99C94A34-1B22-483A-8EBC-FB8074319143}"/>
              </a:ext>
            </a:extLst>
          </p:cNvPr>
          <p:cNvSpPr/>
          <p:nvPr/>
        </p:nvSpPr>
        <p:spPr>
          <a:xfrm>
            <a:off x="41188" y="6008709"/>
            <a:ext cx="838200" cy="80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F593DCC-042F-4772-B6EB-6E49FE699867}"/>
              </a:ext>
            </a:extLst>
          </p:cNvPr>
          <p:cNvSpPr txBox="1"/>
          <p:nvPr/>
        </p:nvSpPr>
        <p:spPr>
          <a:xfrm>
            <a:off x="549152" y="365125"/>
            <a:ext cx="442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1A208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Ações implementadas</a:t>
            </a:r>
            <a:endParaRPr lang="pt-BR" sz="4000" b="1" dirty="0">
              <a:solidFill>
                <a:srgbClr val="1A208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19197" t="34863" r="4977" b="9970"/>
          <a:stretch/>
        </p:blipFill>
        <p:spPr>
          <a:xfrm>
            <a:off x="868659" y="2122847"/>
            <a:ext cx="10536572" cy="43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3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3" y="8238"/>
            <a:ext cx="12279526" cy="6893965"/>
          </a:xfrm>
        </p:spPr>
      </p:pic>
      <p:sp>
        <p:nvSpPr>
          <p:cNvPr id="5" name="CaixaDeTexto 4"/>
          <p:cNvSpPr txBox="1"/>
          <p:nvPr/>
        </p:nvSpPr>
        <p:spPr>
          <a:xfrm>
            <a:off x="6962864" y="365125"/>
            <a:ext cx="458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1A208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Ações em andamento</a:t>
            </a:r>
            <a:endParaRPr lang="pt-BR" sz="2800" b="1" dirty="0">
              <a:solidFill>
                <a:srgbClr val="1A208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345DD6B-1EE2-CDB9-20F0-DE9A57BDA770}"/>
              </a:ext>
            </a:extLst>
          </p:cNvPr>
          <p:cNvSpPr/>
          <p:nvPr/>
        </p:nvSpPr>
        <p:spPr>
          <a:xfrm>
            <a:off x="41188" y="6008709"/>
            <a:ext cx="838200" cy="80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3081"/>
              </a:solidFill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4994505" y="1178012"/>
            <a:ext cx="1194880" cy="694589"/>
          </a:xfrm>
          <a:custGeom>
            <a:avLst/>
            <a:gdLst>
              <a:gd name="connsiteX0" fmla="*/ 0 w 677684"/>
              <a:gd name="connsiteY0" fmla="*/ 0 h 364346"/>
              <a:gd name="connsiteX1" fmla="*/ 677684 w 677684"/>
              <a:gd name="connsiteY1" fmla="*/ 0 h 364346"/>
              <a:gd name="connsiteX2" fmla="*/ 677684 w 677684"/>
              <a:gd name="connsiteY2" fmla="*/ 364346 h 364346"/>
              <a:gd name="connsiteX3" fmla="*/ 0 w 677684"/>
              <a:gd name="connsiteY3" fmla="*/ 364346 h 364346"/>
              <a:gd name="connsiteX4" fmla="*/ 0 w 677684"/>
              <a:gd name="connsiteY4" fmla="*/ 0 h 36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84" h="364346">
                <a:moveTo>
                  <a:pt x="0" y="0"/>
                </a:moveTo>
                <a:lnTo>
                  <a:pt x="677684" y="0"/>
                </a:lnTo>
                <a:lnTo>
                  <a:pt x="677684" y="364346"/>
                </a:lnTo>
                <a:lnTo>
                  <a:pt x="0" y="3643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500" kern="1200"/>
          </a:p>
        </p:txBody>
      </p:sp>
      <p:sp>
        <p:nvSpPr>
          <p:cNvPr id="42" name="Retângulo 41"/>
          <p:cNvSpPr/>
          <p:nvPr/>
        </p:nvSpPr>
        <p:spPr>
          <a:xfrm>
            <a:off x="4994505" y="7073693"/>
            <a:ext cx="1194880" cy="69458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Grupo 44"/>
          <p:cNvGrpSpPr/>
          <p:nvPr/>
        </p:nvGrpSpPr>
        <p:grpSpPr>
          <a:xfrm>
            <a:off x="2764375" y="1944804"/>
            <a:ext cx="5782441" cy="1684073"/>
            <a:chOff x="2764375" y="1944804"/>
            <a:chExt cx="5782441" cy="1684073"/>
          </a:xfrm>
          <a:solidFill>
            <a:schemeClr val="accent3">
              <a:lumMod val="75000"/>
            </a:schemeClr>
          </a:solidFill>
        </p:grpSpPr>
        <p:sp>
          <p:nvSpPr>
            <p:cNvPr id="23" name="Forma livre 22"/>
            <p:cNvSpPr/>
            <p:nvPr/>
          </p:nvSpPr>
          <p:spPr>
            <a:xfrm>
              <a:off x="7170094" y="1944804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77" tIns="113679" rIns="101377" bIns="1136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b="1" kern="1200" dirty="0" smtClean="0"/>
                <a:t>Implantar sistema informatizado para avaliação, monitoramento dos riscos socioambientais</a:t>
              </a:r>
              <a:endParaRPr lang="pt-BR" sz="1000" b="1" kern="1200" dirty="0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2764375" y="1944804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11951"/>
                <a:satOff val="-6456"/>
                <a:lumOff val="664"/>
                <a:alphaOff val="0"/>
              </a:schemeClr>
            </a:fillRef>
            <a:effectRef idx="0">
              <a:schemeClr val="accent2">
                <a:hueOff val="-111951"/>
                <a:satOff val="-6456"/>
                <a:lumOff val="6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27" tIns="94629" rIns="82327" bIns="946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Implantar o Plano de Gestão de Resíduos Sólidos</a:t>
              </a:r>
              <a:endParaRPr lang="pt-BR" sz="1100" b="1" kern="1200" dirty="0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4232948" y="1944804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23902"/>
                <a:satOff val="-12912"/>
                <a:lumOff val="1327"/>
                <a:alphaOff val="0"/>
              </a:schemeClr>
            </a:fillRef>
            <a:effectRef idx="0">
              <a:schemeClr val="accent2">
                <a:hueOff val="-223902"/>
                <a:satOff val="-12912"/>
                <a:lumOff val="13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77" tIns="113679" rIns="101377" bIns="1136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smtClean="0"/>
                <a:t>Incluir as ações e indicadores de RSA em sistema informatizado</a:t>
              </a:r>
              <a:endParaRPr lang="pt-BR" sz="1100" b="1" kern="1200" dirty="0"/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5701521" y="1944804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35853"/>
                <a:satOff val="-19368"/>
                <a:lumOff val="1991"/>
                <a:alphaOff val="0"/>
              </a:schemeClr>
            </a:fillRef>
            <a:effectRef idx="0">
              <a:schemeClr val="accent2">
                <a:hueOff val="-335853"/>
                <a:satOff val="-19368"/>
                <a:lumOff val="199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27" tIns="94629" rIns="82327" bIns="946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b="1" kern="1200" dirty="0" smtClean="0"/>
                <a:t>Adotar procedimentos específicos para monitoramento e gerenciamento de riscos associados à imagem e reputação</a:t>
              </a:r>
              <a:endParaRPr lang="pt-BR" sz="1000" b="1" kern="1200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2787276" y="4787337"/>
            <a:ext cx="7246412" cy="1692311"/>
            <a:chOff x="2787276" y="4787337"/>
            <a:chExt cx="7246412" cy="169231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2" name="Forma livre 31"/>
            <p:cNvSpPr/>
            <p:nvPr/>
          </p:nvSpPr>
          <p:spPr>
            <a:xfrm>
              <a:off x="4254699" y="4795575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71706"/>
                <a:satOff val="-38736"/>
                <a:lumOff val="3982"/>
                <a:alphaOff val="0"/>
              </a:schemeClr>
            </a:fillRef>
            <a:effectRef idx="0">
              <a:schemeClr val="accent2">
                <a:hueOff val="-671706"/>
                <a:satOff val="-38736"/>
                <a:lumOff val="39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77" tIns="113679" rIns="101377" bIns="1136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Incorporar o tema Mudanças Climáticas como critério na gestão de riscos socioambientais </a:t>
              </a:r>
              <a:endParaRPr lang="pt-BR" sz="1100" b="1" kern="1200" dirty="0"/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5722121" y="4795575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83657"/>
                <a:satOff val="-45192"/>
                <a:lumOff val="4646"/>
                <a:alphaOff val="0"/>
              </a:schemeClr>
            </a:fillRef>
            <a:effectRef idx="0">
              <a:schemeClr val="accent2">
                <a:hueOff val="-783657"/>
                <a:satOff val="-45192"/>
                <a:lumOff val="46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27" tIns="94629" rIns="82327" bIns="946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Contratar Verificação Externa para o Relatório de Sustentabilidade</a:t>
              </a:r>
              <a:endParaRPr lang="pt-BR" sz="1100" b="1" kern="1200" dirty="0"/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2787276" y="4790867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07559"/>
                <a:satOff val="-58104"/>
                <a:lumOff val="5973"/>
                <a:alphaOff val="0"/>
              </a:schemeClr>
            </a:fillRef>
            <a:effectRef idx="0">
              <a:schemeClr val="accent2">
                <a:hueOff val="-1007559"/>
                <a:satOff val="-58104"/>
                <a:lumOff val="59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27" tIns="94629" rIns="82327" bIns="946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Contratar Verificação Externa para o Relatório de Sustentabilidade</a:t>
              </a:r>
              <a:endParaRPr lang="pt-BR" sz="1100" b="1" kern="1200" dirty="0"/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7189544" y="4790867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119510"/>
                <a:satOff val="-64560"/>
                <a:lumOff val="6637"/>
                <a:alphaOff val="0"/>
              </a:schemeClr>
            </a:fillRef>
            <a:effectRef idx="0">
              <a:schemeClr val="accent2">
                <a:hueOff val="-1119510"/>
                <a:satOff val="-64560"/>
                <a:lumOff val="66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77" tIns="113679" rIns="101377" bIns="1136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Contratar/ implantar sistema de eficiência energética</a:t>
              </a:r>
              <a:endParaRPr lang="pt-BR" sz="1100" b="1" kern="1200" dirty="0"/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8656966" y="4787337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43412"/>
                <a:satOff val="-77472"/>
                <a:lumOff val="7964"/>
                <a:alphaOff val="0"/>
              </a:schemeClr>
            </a:fillRef>
            <a:effectRef idx="0">
              <a:schemeClr val="accent2">
                <a:hueOff val="-1343412"/>
                <a:satOff val="-77472"/>
                <a:lumOff val="7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77" tIns="113679" rIns="101377" bIns="1136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Implantar critérios para mitigação do RSAC no relacionamento com terceiros</a:t>
              </a:r>
              <a:endParaRPr lang="pt-BR" sz="1100" b="1" kern="1200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2039607" y="3376532"/>
            <a:ext cx="7247135" cy="1684073"/>
            <a:chOff x="2039607" y="3376532"/>
            <a:chExt cx="7247135" cy="1684073"/>
          </a:xfrm>
          <a:solidFill>
            <a:schemeClr val="accent1">
              <a:lumMod val="75000"/>
            </a:schemeClr>
          </a:solidFill>
        </p:grpSpPr>
        <p:sp>
          <p:nvSpPr>
            <p:cNvPr id="29" name="Forma livre 28"/>
            <p:cNvSpPr/>
            <p:nvPr/>
          </p:nvSpPr>
          <p:spPr>
            <a:xfrm>
              <a:off x="4980134" y="3376532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47804"/>
                <a:satOff val="-25824"/>
                <a:lumOff val="2655"/>
                <a:alphaOff val="0"/>
              </a:schemeClr>
            </a:fillRef>
            <a:effectRef idx="0">
              <a:schemeClr val="accent2">
                <a:hueOff val="-447804"/>
                <a:satOff val="-25824"/>
                <a:lumOff val="26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77" tIns="113679" rIns="101377" bIns="1136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Estudo de metas para redução de emissões de GEE</a:t>
              </a:r>
              <a:endParaRPr lang="pt-BR" sz="1100" b="1" kern="1200" dirty="0"/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3501509" y="3376532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59755"/>
                <a:satOff val="-32280"/>
                <a:lumOff val="3318"/>
                <a:alphaOff val="0"/>
              </a:schemeClr>
            </a:fillRef>
            <a:effectRef idx="0">
              <a:schemeClr val="accent2">
                <a:hueOff val="-559755"/>
                <a:satOff val="-32280"/>
                <a:lumOff val="33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27" tIns="94629" rIns="82327" bIns="946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b="1" kern="1200" dirty="0" smtClean="0"/>
                <a:t>Adotar procedimentos específicos para monitoramento e gerenciamento de riscos associados à imagem e reputação</a:t>
              </a:r>
              <a:endParaRPr lang="pt-BR" sz="1000" b="1" kern="1200" dirty="0"/>
            </a:p>
          </p:txBody>
        </p:sp>
        <p:sp>
          <p:nvSpPr>
            <p:cNvPr id="35" name="Forma livre 34"/>
            <p:cNvSpPr/>
            <p:nvPr/>
          </p:nvSpPr>
          <p:spPr>
            <a:xfrm>
              <a:off x="2039607" y="3376532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95608"/>
                <a:satOff val="-51648"/>
                <a:lumOff val="5310"/>
                <a:alphaOff val="0"/>
              </a:schemeClr>
            </a:fillRef>
            <a:effectRef idx="0">
              <a:schemeClr val="accent2">
                <a:hueOff val="-895608"/>
                <a:satOff val="-51648"/>
                <a:lumOff val="53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77" tIns="113679" rIns="101377" bIns="1136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Inclusão de aspectos ESG no Planejamento Estratégico</a:t>
              </a:r>
              <a:endParaRPr lang="pt-BR" sz="1100" b="1" kern="1200" dirty="0"/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7910020" y="3376532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31461"/>
                <a:satOff val="-71016"/>
                <a:lumOff val="7301"/>
                <a:alphaOff val="0"/>
              </a:schemeClr>
            </a:fillRef>
            <a:effectRef idx="0">
              <a:schemeClr val="accent2">
                <a:hueOff val="-1231461"/>
                <a:satOff val="-71016"/>
                <a:lumOff val="73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27" tIns="94629" rIns="82327" bIns="946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Contratar Verificação Externa de emissões de gases de efeito estufa</a:t>
              </a:r>
              <a:endParaRPr lang="pt-BR" sz="1100" b="1" kern="1200" dirty="0"/>
            </a:p>
          </p:txBody>
        </p:sp>
        <p:sp>
          <p:nvSpPr>
            <p:cNvPr id="43" name="Forma livre 42"/>
            <p:cNvSpPr/>
            <p:nvPr/>
          </p:nvSpPr>
          <p:spPr>
            <a:xfrm>
              <a:off x="6443838" y="3376532"/>
              <a:ext cx="1376722" cy="1684073"/>
            </a:xfrm>
            <a:custGeom>
              <a:avLst/>
              <a:gdLst>
                <a:gd name="connsiteX0" fmla="*/ 0 w 607244"/>
                <a:gd name="connsiteY0" fmla="*/ 264151 h 528302"/>
                <a:gd name="connsiteX1" fmla="*/ 132076 w 607244"/>
                <a:gd name="connsiteY1" fmla="*/ 0 h 528302"/>
                <a:gd name="connsiteX2" fmla="*/ 475169 w 607244"/>
                <a:gd name="connsiteY2" fmla="*/ 0 h 528302"/>
                <a:gd name="connsiteX3" fmla="*/ 607244 w 607244"/>
                <a:gd name="connsiteY3" fmla="*/ 264151 h 528302"/>
                <a:gd name="connsiteX4" fmla="*/ 475169 w 607244"/>
                <a:gd name="connsiteY4" fmla="*/ 528302 h 528302"/>
                <a:gd name="connsiteX5" fmla="*/ 132076 w 607244"/>
                <a:gd name="connsiteY5" fmla="*/ 528302 h 528302"/>
                <a:gd name="connsiteX6" fmla="*/ 0 w 607244"/>
                <a:gd name="connsiteY6" fmla="*/ 264151 h 52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44" h="528302">
                  <a:moveTo>
                    <a:pt x="303622" y="0"/>
                  </a:moveTo>
                  <a:lnTo>
                    <a:pt x="607244" y="114906"/>
                  </a:lnTo>
                  <a:lnTo>
                    <a:pt x="607244" y="413397"/>
                  </a:lnTo>
                  <a:lnTo>
                    <a:pt x="303622" y="528302"/>
                  </a:lnTo>
                  <a:lnTo>
                    <a:pt x="0" y="413397"/>
                  </a:lnTo>
                  <a:lnTo>
                    <a:pt x="0" y="114906"/>
                  </a:lnTo>
                  <a:lnTo>
                    <a:pt x="30362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27" tIns="94629" rIns="82327" bIns="946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/>
                <a:t>Contratar Verificação Externa de emissões de gases de efeito estufa</a:t>
              </a:r>
              <a:endParaRPr lang="pt-BR" sz="1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641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3" y="-17983"/>
            <a:ext cx="12279526" cy="6893965"/>
          </a:xfrm>
        </p:spPr>
      </p:pic>
      <p:sp>
        <p:nvSpPr>
          <p:cNvPr id="5" name="CaixaDeTexto 4"/>
          <p:cNvSpPr txBox="1"/>
          <p:nvPr/>
        </p:nvSpPr>
        <p:spPr>
          <a:xfrm>
            <a:off x="6962864" y="365125"/>
            <a:ext cx="4588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1A208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Envolvimento </a:t>
            </a:r>
            <a:r>
              <a:rPr lang="pt-BR" sz="2800" b="1" dirty="0">
                <a:solidFill>
                  <a:srgbClr val="1A208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das partes interessadas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345DD6B-1EE2-CDB9-20F0-DE9A57BDA770}"/>
              </a:ext>
            </a:extLst>
          </p:cNvPr>
          <p:cNvSpPr/>
          <p:nvPr/>
        </p:nvSpPr>
        <p:spPr>
          <a:xfrm>
            <a:off x="41188" y="6008709"/>
            <a:ext cx="838200" cy="80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3081"/>
              </a:solidFill>
            </a:endParaRPr>
          </a:p>
        </p:txBody>
      </p:sp>
      <p:sp>
        <p:nvSpPr>
          <p:cNvPr id="11" name="AutoShape 2" descr="Gestão Ambiental | CEPED CURSOS">
            <a:extLst>
              <a:ext uri="{FF2B5EF4-FFF2-40B4-BE49-F238E27FC236}">
                <a16:creationId xmlns:a16="http://schemas.microsoft.com/office/drawing/2014/main" xmlns="" id="{4281D6D2-3B84-4E82-8B55-2932136679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34308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510DF23A-6A9E-4D76-8B96-18A5E2D62A38}"/>
              </a:ext>
            </a:extLst>
          </p:cNvPr>
          <p:cNvSpPr/>
          <p:nvPr/>
        </p:nvSpPr>
        <p:spPr>
          <a:xfrm>
            <a:off x="3297580" y="39745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>
              <a:solidFill>
                <a:srgbClr val="34308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26151" y="1897066"/>
            <a:ext cx="48532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 processo de revisão da Política de Responsabilidade Socioambiental para inclusão dos critérios relativos à agenda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climática incluiu discussões internas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entre várias áreas e envolveu outras partes interessadas, por meio da realização de consulta pública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disponibilizada nos canais internos e externos do Banco no período de 30/08/2022 a 13/09/2022.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consulta obteve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 total de 313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respostas, cujos principais temas abordados estão distribuídos no gráfico em ordem de relevância.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 Banpará analisou cada tema, o que contribuiu de forma relevante para a consolidação da PRSAC e para a proposição de ações para a sua efetividade, com base na avaliação de relevância e oportunidade.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Política foi homologada pelo Conselho de Administração do Banpará em reunião realizada em 14/11/2022.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065462"/>
              </p:ext>
            </p:extLst>
          </p:nvPr>
        </p:nvGraphicFramePr>
        <p:xfrm>
          <a:off x="605045" y="1789972"/>
          <a:ext cx="5664756" cy="492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218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" y="0"/>
            <a:ext cx="12231943" cy="6867161"/>
          </a:xfrm>
        </p:spPr>
      </p:pic>
      <p:sp>
        <p:nvSpPr>
          <p:cNvPr id="5" name="CaixaDeTexto 4"/>
          <p:cNvSpPr txBox="1"/>
          <p:nvPr/>
        </p:nvSpPr>
        <p:spPr>
          <a:xfrm>
            <a:off x="5877075" y="405575"/>
            <a:ext cx="5114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a typeface="Roboto" panose="02000000000000000000" pitchFamily="2" charset="0"/>
              </a:rPr>
              <a:t>SAC - Aspectos de natureza social, ambiental e climática</a:t>
            </a:r>
            <a:endParaRPr lang="pt-BR" sz="28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E0A481C-A0F7-3880-9D3F-E3925B8D4C70}"/>
              </a:ext>
            </a:extLst>
          </p:cNvPr>
          <p:cNvSpPr/>
          <p:nvPr/>
        </p:nvSpPr>
        <p:spPr>
          <a:xfrm>
            <a:off x="41188" y="6008709"/>
            <a:ext cx="838200" cy="80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1078FA4-85BA-4721-931D-01C2D3CBB8D7}"/>
              </a:ext>
            </a:extLst>
          </p:cNvPr>
          <p:cNvSpPr/>
          <p:nvPr/>
        </p:nvSpPr>
        <p:spPr>
          <a:xfrm>
            <a:off x="3235822" y="424854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F593DCC-042F-4772-B6EB-6E49FE699867}"/>
              </a:ext>
            </a:extLst>
          </p:cNvPr>
          <p:cNvSpPr txBox="1"/>
          <p:nvPr/>
        </p:nvSpPr>
        <p:spPr>
          <a:xfrm>
            <a:off x="549152" y="365125"/>
            <a:ext cx="4311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1A208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Setores econômicos sujeitos a restrições SAC </a:t>
            </a:r>
            <a:endParaRPr lang="pt-BR" sz="2600" b="1" dirty="0">
              <a:solidFill>
                <a:srgbClr val="1A208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5" name="Forma livre 14"/>
          <p:cNvSpPr/>
          <p:nvPr/>
        </p:nvSpPr>
        <p:spPr>
          <a:xfrm rot="1767796">
            <a:off x="3252282" y="4806805"/>
            <a:ext cx="916394" cy="549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465"/>
                </a:moveTo>
                <a:lnTo>
                  <a:pt x="916394" y="2746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vre 15"/>
          <p:cNvSpPr/>
          <p:nvPr/>
        </p:nvSpPr>
        <p:spPr>
          <a:xfrm rot="20457442">
            <a:off x="3291622" y="3478254"/>
            <a:ext cx="727933" cy="549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465"/>
                </a:moveTo>
                <a:lnTo>
                  <a:pt x="727933" y="2746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ipse 16"/>
          <p:cNvSpPr/>
          <p:nvPr/>
        </p:nvSpPr>
        <p:spPr>
          <a:xfrm>
            <a:off x="684589" y="2452561"/>
            <a:ext cx="2947843" cy="29415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a livre 18"/>
          <p:cNvSpPr/>
          <p:nvPr/>
        </p:nvSpPr>
        <p:spPr>
          <a:xfrm>
            <a:off x="3948900" y="2157303"/>
            <a:ext cx="1854318" cy="1854318"/>
          </a:xfrm>
          <a:custGeom>
            <a:avLst/>
            <a:gdLst>
              <a:gd name="connsiteX0" fmla="*/ 0 w 1854318"/>
              <a:gd name="connsiteY0" fmla="*/ 927159 h 1854318"/>
              <a:gd name="connsiteX1" fmla="*/ 927159 w 1854318"/>
              <a:gd name="connsiteY1" fmla="*/ 0 h 1854318"/>
              <a:gd name="connsiteX2" fmla="*/ 1854318 w 1854318"/>
              <a:gd name="connsiteY2" fmla="*/ 927159 h 1854318"/>
              <a:gd name="connsiteX3" fmla="*/ 927159 w 1854318"/>
              <a:gd name="connsiteY3" fmla="*/ 1854318 h 1854318"/>
              <a:gd name="connsiteX4" fmla="*/ 0 w 1854318"/>
              <a:gd name="connsiteY4" fmla="*/ 927159 h 18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318" h="1854318">
                <a:moveTo>
                  <a:pt x="0" y="927159"/>
                </a:moveTo>
                <a:cubicBezTo>
                  <a:pt x="0" y="415103"/>
                  <a:pt x="415103" y="0"/>
                  <a:pt x="927159" y="0"/>
                </a:cubicBezTo>
                <a:cubicBezTo>
                  <a:pt x="1439215" y="0"/>
                  <a:pt x="1854318" y="415103"/>
                  <a:pt x="1854318" y="927159"/>
                </a:cubicBezTo>
                <a:cubicBezTo>
                  <a:pt x="1854318" y="1439215"/>
                  <a:pt x="1439215" y="1854318"/>
                  <a:pt x="927159" y="1854318"/>
                </a:cubicBezTo>
                <a:cubicBezTo>
                  <a:pt x="415103" y="1854318"/>
                  <a:pt x="0" y="1439215"/>
                  <a:pt x="0" y="92715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529" tIns="285529" rIns="285529" bIns="28552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200" kern="1200" dirty="0" smtClean="0"/>
              <a:t>Proibidos de operar com o Banco</a:t>
            </a:r>
            <a:endParaRPr lang="pt-BR" sz="2200" kern="1200" dirty="0"/>
          </a:p>
        </p:txBody>
      </p:sp>
      <p:sp>
        <p:nvSpPr>
          <p:cNvPr id="20" name="Forma livre 19"/>
          <p:cNvSpPr/>
          <p:nvPr/>
        </p:nvSpPr>
        <p:spPr>
          <a:xfrm>
            <a:off x="5998128" y="2073413"/>
            <a:ext cx="5704514" cy="2031994"/>
          </a:xfrm>
          <a:custGeom>
            <a:avLst/>
            <a:gdLst>
              <a:gd name="connsiteX0" fmla="*/ 0 w 2781477"/>
              <a:gd name="connsiteY0" fmla="*/ 0 h 1854318"/>
              <a:gd name="connsiteX1" fmla="*/ 2781477 w 2781477"/>
              <a:gd name="connsiteY1" fmla="*/ 0 h 1854318"/>
              <a:gd name="connsiteX2" fmla="*/ 2781477 w 2781477"/>
              <a:gd name="connsiteY2" fmla="*/ 1854318 h 1854318"/>
              <a:gd name="connsiteX3" fmla="*/ 0 w 2781477"/>
              <a:gd name="connsiteY3" fmla="*/ 1854318 h 1854318"/>
              <a:gd name="connsiteX4" fmla="*/ 0 w 2781477"/>
              <a:gd name="connsiteY4" fmla="*/ 0 h 18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77" h="1854318">
                <a:moveTo>
                  <a:pt x="0" y="0"/>
                </a:moveTo>
                <a:lnTo>
                  <a:pt x="2781477" y="0"/>
                </a:lnTo>
                <a:lnTo>
                  <a:pt x="2781477" y="1854318"/>
                </a:lnTo>
                <a:lnTo>
                  <a:pt x="0" y="18543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just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050" kern="120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Pessoas ou empresas condenadas por envolvimento com atividades ilegais</a:t>
            </a:r>
            <a:endParaRPr lang="pt-BR" sz="1050" dirty="0">
              <a:latin typeface="Times New Roman Uni" panose="02020603050405020304" pitchFamily="18" charset="-128"/>
              <a:ea typeface="Times New Roman Uni" panose="02020603050405020304" pitchFamily="18" charset="-128"/>
              <a:cs typeface="Times New Roman Uni" panose="02020603050405020304" pitchFamily="18" charset="-128"/>
            </a:endParaRPr>
          </a:p>
          <a:p>
            <a:pPr marL="171450" lvl="1" indent="-171450" algn="just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050" kern="120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Pessoas ou empresas que tenham comprovadamente submetido trabalhadores a formas degradantes de trabalho ou em condições análogas à de trabalho escravo</a:t>
            </a:r>
            <a:endParaRPr lang="pt-BR" sz="1050" dirty="0">
              <a:latin typeface="Times New Roman Uni" panose="02020603050405020304" pitchFamily="18" charset="-128"/>
              <a:ea typeface="Times New Roman Uni" panose="02020603050405020304" pitchFamily="18" charset="-128"/>
              <a:cs typeface="Times New Roman Uni" panose="02020603050405020304" pitchFamily="18" charset="-128"/>
            </a:endParaRPr>
          </a:p>
          <a:p>
            <a:pPr marL="171450" lvl="1" indent="-171450" algn="just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050" kern="120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Clientes condenados em processos judiciais relacionados a questões culturais e patrimoniais</a:t>
            </a:r>
            <a:endParaRPr lang="pt-BR" sz="1050" dirty="0">
              <a:latin typeface="Times New Roman Uni" panose="02020603050405020304" pitchFamily="18" charset="-128"/>
              <a:ea typeface="Times New Roman Uni" panose="02020603050405020304" pitchFamily="18" charset="-128"/>
              <a:cs typeface="Times New Roman Uni" panose="02020603050405020304" pitchFamily="18" charset="-128"/>
            </a:endParaRPr>
          </a:p>
          <a:p>
            <a:pPr marL="171450" lvl="1" indent="-171450" algn="just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050" kern="120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Pessoas ou empresas que incentivem a prostituição e/ou exploração sexual de menores, que utilizem mão de obra infantil ou que sejam comprovadamente responsáveis por dano doloso ao meio ambiente</a:t>
            </a:r>
            <a:endParaRPr lang="pt-BR" sz="1050" dirty="0">
              <a:latin typeface="Times New Roman Uni" panose="02020603050405020304" pitchFamily="18" charset="-128"/>
              <a:ea typeface="Times New Roman Uni" panose="02020603050405020304" pitchFamily="18" charset="-128"/>
              <a:cs typeface="Times New Roman Uni" panose="02020603050405020304" pitchFamily="18" charset="-128"/>
            </a:endParaRPr>
          </a:p>
          <a:p>
            <a:pPr marL="171450" lvl="1" indent="-171450" algn="just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050" kern="120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Atividade de produção ou comércio de armas de fogo, munições e explosivos e materiais radioativos</a:t>
            </a:r>
            <a:endParaRPr lang="pt-BR" sz="1050" dirty="0">
              <a:latin typeface="Times New Roman Uni" panose="02020603050405020304" pitchFamily="18" charset="-128"/>
              <a:ea typeface="Times New Roman Uni" panose="02020603050405020304" pitchFamily="18" charset="-128"/>
              <a:cs typeface="Times New Roman Uni" panose="02020603050405020304" pitchFamily="18" charset="-128"/>
            </a:endParaRPr>
          </a:p>
          <a:p>
            <a:pPr marL="171450" lvl="1" indent="-171450" algn="just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050" kern="120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Atividade de extração e industrialização de asbesto e amianto</a:t>
            </a:r>
            <a:endParaRPr lang="pt-BR" sz="1050" dirty="0">
              <a:latin typeface="Times New Roman Uni" panose="02020603050405020304" pitchFamily="18" charset="-128"/>
              <a:ea typeface="Times New Roman Uni" panose="02020603050405020304" pitchFamily="18" charset="-128"/>
              <a:cs typeface="Times New Roman Uni" panose="02020603050405020304" pitchFamily="18" charset="-128"/>
            </a:endParaRPr>
          </a:p>
          <a:p>
            <a:pPr marL="171450" lvl="1" indent="-171450" algn="just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050" kern="120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Atividades desenvolvidas por terceiros em terras indígenas</a:t>
            </a:r>
            <a:endParaRPr lang="pt-BR" sz="1050" dirty="0">
              <a:latin typeface="Times New Roman Uni" panose="02020603050405020304" pitchFamily="18" charset="-128"/>
              <a:ea typeface="Times New Roman Uni" panose="02020603050405020304" pitchFamily="18" charset="-128"/>
              <a:cs typeface="Times New Roman Uni" panose="02020603050405020304" pitchFamily="18" charset="-128"/>
            </a:endParaRPr>
          </a:p>
          <a:p>
            <a:pPr marL="171450" lvl="1" indent="-171450" algn="just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050" kern="120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Produtores que constem na lista de áreas embargadas por desmatamento ou</a:t>
            </a:r>
            <a:r>
              <a:rPr lang="pt-BR" sz="1050" dirty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 </a:t>
            </a:r>
            <a:r>
              <a:rPr lang="pt-BR" sz="1050" kern="120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queimadas irregulares divulgadas pelo Ibama</a:t>
            </a:r>
            <a:endParaRPr lang="pt-BR" sz="1050" kern="1200" dirty="0">
              <a:latin typeface="Times New Roman Uni" panose="02020603050405020304" pitchFamily="18" charset="-128"/>
              <a:ea typeface="Times New Roman Uni" panose="02020603050405020304" pitchFamily="18" charset="-128"/>
              <a:cs typeface="Times New Roman Uni" panose="02020603050405020304" pitchFamily="18" charset="-128"/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3989510" y="4588521"/>
            <a:ext cx="1854318" cy="1854318"/>
          </a:xfrm>
          <a:custGeom>
            <a:avLst/>
            <a:gdLst>
              <a:gd name="connsiteX0" fmla="*/ 0 w 1854318"/>
              <a:gd name="connsiteY0" fmla="*/ 927159 h 1854318"/>
              <a:gd name="connsiteX1" fmla="*/ 927159 w 1854318"/>
              <a:gd name="connsiteY1" fmla="*/ 0 h 1854318"/>
              <a:gd name="connsiteX2" fmla="*/ 1854318 w 1854318"/>
              <a:gd name="connsiteY2" fmla="*/ 927159 h 1854318"/>
              <a:gd name="connsiteX3" fmla="*/ 927159 w 1854318"/>
              <a:gd name="connsiteY3" fmla="*/ 1854318 h 1854318"/>
              <a:gd name="connsiteX4" fmla="*/ 0 w 1854318"/>
              <a:gd name="connsiteY4" fmla="*/ 927159 h 18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318" h="1854318">
                <a:moveTo>
                  <a:pt x="0" y="927159"/>
                </a:moveTo>
                <a:cubicBezTo>
                  <a:pt x="0" y="415103"/>
                  <a:pt x="415103" y="0"/>
                  <a:pt x="927159" y="0"/>
                </a:cubicBezTo>
                <a:cubicBezTo>
                  <a:pt x="1439215" y="0"/>
                  <a:pt x="1854318" y="415103"/>
                  <a:pt x="1854318" y="927159"/>
                </a:cubicBezTo>
                <a:cubicBezTo>
                  <a:pt x="1854318" y="1439215"/>
                  <a:pt x="1439215" y="1854318"/>
                  <a:pt x="927159" y="1854318"/>
                </a:cubicBezTo>
                <a:cubicBezTo>
                  <a:pt x="415103" y="1854318"/>
                  <a:pt x="0" y="1439215"/>
                  <a:pt x="0" y="927159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529" tIns="285529" rIns="285529" bIns="28552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200" kern="1200" dirty="0" smtClean="0"/>
              <a:t>Sujeitos a restrições</a:t>
            </a:r>
            <a:endParaRPr lang="pt-BR" sz="2200" kern="1200" dirty="0"/>
          </a:p>
        </p:txBody>
      </p:sp>
      <p:sp>
        <p:nvSpPr>
          <p:cNvPr id="22" name="Forma livre 21"/>
          <p:cNvSpPr/>
          <p:nvPr/>
        </p:nvSpPr>
        <p:spPr>
          <a:xfrm>
            <a:off x="6633268" y="4554965"/>
            <a:ext cx="2781477" cy="1854318"/>
          </a:xfrm>
          <a:custGeom>
            <a:avLst/>
            <a:gdLst>
              <a:gd name="connsiteX0" fmla="*/ 0 w 2781477"/>
              <a:gd name="connsiteY0" fmla="*/ 0 h 1854318"/>
              <a:gd name="connsiteX1" fmla="*/ 2781477 w 2781477"/>
              <a:gd name="connsiteY1" fmla="*/ 0 h 1854318"/>
              <a:gd name="connsiteX2" fmla="*/ 2781477 w 2781477"/>
              <a:gd name="connsiteY2" fmla="*/ 1854318 h 1854318"/>
              <a:gd name="connsiteX3" fmla="*/ 0 w 2781477"/>
              <a:gd name="connsiteY3" fmla="*/ 1854318 h 1854318"/>
              <a:gd name="connsiteX4" fmla="*/ 0 w 2781477"/>
              <a:gd name="connsiteY4" fmla="*/ 0 h 18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77" h="1854318">
                <a:moveTo>
                  <a:pt x="0" y="0"/>
                </a:moveTo>
                <a:lnTo>
                  <a:pt x="2781477" y="0"/>
                </a:lnTo>
                <a:lnTo>
                  <a:pt x="2781477" y="1854318"/>
                </a:lnTo>
                <a:lnTo>
                  <a:pt x="0" y="18543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700" kern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98128" y="4854400"/>
            <a:ext cx="5704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sz="1050" dirty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Pessoas ou empresas com atividade de extração e produção de madeira </a:t>
            </a:r>
            <a:r>
              <a:rPr lang="pt-BR" sz="105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e produção </a:t>
            </a:r>
            <a:r>
              <a:rPr lang="pt-BR" sz="1050" dirty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de lenha e carvão vegetal provenientes de florestas </a:t>
            </a:r>
            <a:r>
              <a:rPr lang="pt-BR" sz="105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nativas</a:t>
            </a:r>
          </a:p>
          <a:p>
            <a:pPr marL="171450" indent="-171450" algn="just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sz="105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Pessoas </a:t>
            </a:r>
            <a:r>
              <a:rPr lang="pt-BR" sz="1050" dirty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ou empresas com atividades </a:t>
            </a:r>
            <a:r>
              <a:rPr lang="pt-BR" sz="105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pesqueiras</a:t>
            </a:r>
          </a:p>
          <a:p>
            <a:pPr marL="171450" indent="-171450" algn="just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sz="105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Empresas </a:t>
            </a:r>
            <a:r>
              <a:rPr lang="pt-BR" sz="1050" dirty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da indústria tabagista e de bebidas </a:t>
            </a:r>
            <a:r>
              <a:rPr lang="pt-BR" sz="105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alcóolicas</a:t>
            </a:r>
          </a:p>
          <a:p>
            <a:pPr marL="171450" indent="-171450" algn="just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sz="105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Pessoas </a:t>
            </a:r>
            <a:r>
              <a:rPr lang="pt-BR" sz="1050" dirty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ou empresas com atividades de comercialização de combustíveis </a:t>
            </a:r>
            <a:r>
              <a:rPr lang="pt-BR" sz="105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fósseis</a:t>
            </a:r>
          </a:p>
          <a:p>
            <a:pPr marL="171450" indent="-171450" algn="just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sz="1050" dirty="0" smtClean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Clientes </a:t>
            </a:r>
            <a:r>
              <a:rPr lang="pt-BR" sz="1050" dirty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que não cumpram as exigências previstas pela legislação ambiental e pelas regulamentações divulgadas pelo Conama (Conselho Nacional do Meio Ambiente), COEMA (Conselho Estadual de Meio Ambiente), Secretarias Municipal e Estadual de Meio Ambiente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76749" y="3667824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R</a:t>
            </a:r>
            <a:r>
              <a:rPr lang="pt-BR" sz="2800" b="1" dirty="0" smtClean="0">
                <a:solidFill>
                  <a:schemeClr val="bg1"/>
                </a:solidFill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estrições </a:t>
            </a:r>
            <a:r>
              <a:rPr lang="pt-BR" sz="2800" b="1" dirty="0">
                <a:solidFill>
                  <a:schemeClr val="bg1"/>
                </a:solidFill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SAC </a:t>
            </a:r>
          </a:p>
        </p:txBody>
      </p:sp>
    </p:spTree>
    <p:extLst>
      <p:ext uri="{BB962C8B-B14F-4D97-AF65-F5344CB8AC3E}">
        <p14:creationId xmlns:p14="http://schemas.microsoft.com/office/powerpoint/2010/main" val="719281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607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 Light</vt:lpstr>
      <vt:lpstr>Poppins</vt:lpstr>
      <vt:lpstr>Roboto</vt:lpstr>
      <vt:lpstr>Times New Roman Uni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Helen do Socorro Correa Silva</dc:creator>
  <cp:lastModifiedBy>Bianca de Nazare Neiva Henriques</cp:lastModifiedBy>
  <cp:revision>74</cp:revision>
  <dcterms:created xsi:type="dcterms:W3CDTF">2022-10-19T15:15:01Z</dcterms:created>
  <dcterms:modified xsi:type="dcterms:W3CDTF">2022-12-14T18:10:46Z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{DA0EB3BA-4AB0-42D2-9315-50719EBDEE3F}</vt:lpwstr>
  </property>
  <property fmtid="{D5CDD505-2E9C-101B-9397-08002B2CF9AE}" pid="3" name="DLPManualFileClassificationLastModifiedBy">
    <vt:lpwstr>BANPARA\bholanda</vt:lpwstr>
  </property>
  <property fmtid="{D5CDD505-2E9C-101B-9397-08002B2CF9AE}" pid="4" name="DLPManualFileClassificationLastModificationDate">
    <vt:lpwstr>1666277807</vt:lpwstr>
  </property>
  <property fmtid="{D5CDD505-2E9C-101B-9397-08002B2CF9AE}" pid="5" name="DLPManualFileClassificationVersion">
    <vt:lpwstr>11.6.0.76</vt:lpwstr>
  </property>
</Properties>
</file>